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60" r:id="rId4"/>
    <p:sldId id="259" r:id="rId5"/>
    <p:sldId id="278" r:id="rId6"/>
    <p:sldId id="277" r:id="rId7"/>
    <p:sldId id="279" r:id="rId8"/>
    <p:sldId id="261" r:id="rId9"/>
    <p:sldId id="275" r:id="rId10"/>
    <p:sldId id="270" r:id="rId11"/>
    <p:sldId id="262" r:id="rId12"/>
    <p:sldId id="272" r:id="rId13"/>
    <p:sldId id="266" r:id="rId14"/>
    <p:sldId id="284" r:id="rId15"/>
    <p:sldId id="285" r:id="rId16"/>
    <p:sldId id="288" r:id="rId17"/>
    <p:sldId id="289" r:id="rId18"/>
    <p:sldId id="290" r:id="rId19"/>
    <p:sldId id="294" r:id="rId20"/>
    <p:sldId id="271" r:id="rId21"/>
    <p:sldId id="267" r:id="rId22"/>
    <p:sldId id="268" r:id="rId23"/>
    <p:sldId id="269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419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26" autoAdjust="0"/>
    <p:restoredTop sz="94660"/>
  </p:normalViewPr>
  <p:slideViewPr>
    <p:cSldViewPr>
      <p:cViewPr>
        <p:scale>
          <a:sx n="85" d="100"/>
          <a:sy n="85" d="100"/>
        </p:scale>
        <p:origin x="-702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504" y="16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1D03B-6A85-2A46-8CE3-A4471F6549B8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F28AF-B6DF-5147-AEDB-86D05F488D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92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8B04A-F81A-3A4E-8D28-61110C7279F6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9B60B-0BA4-A940-B450-2651C41B0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961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0" y="4279901"/>
            <a:ext cx="6756400" cy="4876800"/>
          </a:xfrm>
        </p:spPr>
        <p:txBody>
          <a:bodyPr/>
          <a:lstStyle/>
          <a:p>
            <a:pPr marL="171450" indent="-171450">
              <a:buFont typeface="Arial"/>
              <a:buChar char="•"/>
            </a:pPr>
            <a:endParaRPr lang="en-US" sz="13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27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9400" y="4416424"/>
            <a:ext cx="6515100" cy="4740276"/>
          </a:xfrm>
        </p:spPr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81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3700" y="4416425"/>
            <a:ext cx="6261100" cy="4183063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22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1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4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4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41300" y="4416425"/>
            <a:ext cx="6477000" cy="4183063"/>
          </a:xfrm>
        </p:spPr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01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1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8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863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26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4279899"/>
            <a:ext cx="6756400" cy="5014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65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6700" y="4416425"/>
            <a:ext cx="6578600" cy="4183063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141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9100" y="4416425"/>
            <a:ext cx="6337300" cy="4183063"/>
          </a:xfrm>
        </p:spPr>
        <p:txBody>
          <a:bodyPr/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52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5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5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5900" y="4416425"/>
            <a:ext cx="6591300" cy="4183063"/>
          </a:xfrm>
        </p:spPr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06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5900" y="4416425"/>
            <a:ext cx="6642100" cy="441325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39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85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7000" y="4292600"/>
            <a:ext cx="6756400" cy="4902199"/>
          </a:xfrm>
        </p:spPr>
        <p:txBody>
          <a:bodyPr/>
          <a:lstStyle/>
          <a:p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80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6425"/>
            <a:ext cx="6235700" cy="418306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5600" y="4416425"/>
            <a:ext cx="6299200" cy="4183063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10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9B60B-0BA4-A940-B450-2651C41B09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1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UWEX Local Government Center logo 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5F3B8569-DFD4-A344-8673-DA76043675B2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53ECDE3-EEEF-DF4C-93CC-22507655B9A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6" name="Picture 15" descr="pptbutton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pic>
        <p:nvPicPr>
          <p:cNvPr id="17" name="Picture 16" descr="pptbutton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-108234" y="762000"/>
            <a:ext cx="9344233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www.uwex.edu/ces/about/images/UWEX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98" y="112727"/>
            <a:ext cx="200002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365102-778C-5742-BE18-00A12FD577FF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09C67C-ABF9-2645-8A55-AF1EC310D89B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7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39FAF4-539D-1B41-A7F4-D98ECD18A24E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3ECDE3-EEEF-DF4C-93CC-22507655B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45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1115"/>
            <a:ext cx="9145184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40200"/>
            <a:ext cx="7315200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9144000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2"/>
            <a:ext cx="7315200" cy="21479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966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UWEX Local Government Center logo 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609DE027-EC2D-1346-AA3B-98E31503893E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6" name="Picture 15" descr="pptbutton.t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pic>
        <p:nvPicPr>
          <p:cNvPr id="17" name="Picture 16" descr="pptbutton.t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-108234" y="762000"/>
            <a:ext cx="9344233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www.uwex.edu/ces/about/images/UWEXC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98" y="112727"/>
            <a:ext cx="200002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CC6714-BFAE-674C-B2F8-7528395CFCFE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1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E4BC42-C4C3-D34C-9F30-95B4C1D686EF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4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5A5D2DE-E1A4-7E4F-A81B-F2CC28A92921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2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5D34CB-FDDC-0E4C-9EB3-F5B8C7449A66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4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DDCE8F-ACFE-774A-A601-4D54D7E74E46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2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A66B21-897F-7B40-86A2-53ECBF28E148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5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5B94F1-D0BD-A143-8343-BD84DACB9BAD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5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DD875F-0BA8-494D-9180-E9C60EBFD161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B3535D-4144-4C0E-A2B5-E66B887F37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420" name="Group 4"/>
          <p:cNvGrpSpPr>
            <a:grpSpLocks/>
          </p:cNvGrpSpPr>
          <p:nvPr/>
        </p:nvGrpSpPr>
        <p:grpSpPr bwMode="auto">
          <a:xfrm>
            <a:off x="2743200" y="2128839"/>
            <a:ext cx="6392863" cy="4721225"/>
            <a:chOff x="1728" y="1341"/>
            <a:chExt cx="4027" cy="2974"/>
          </a:xfrm>
        </p:grpSpPr>
        <p:grpSp>
          <p:nvGrpSpPr>
            <p:cNvPr id="1884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84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4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4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4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4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884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" name="Group 17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1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7" name="Picture 26" descr="pptbutton.tif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pic>
        <p:nvPicPr>
          <p:cNvPr id="28" name="Picture 27" descr="pptbutton.tif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85" y="130189"/>
            <a:ext cx="3048000" cy="60960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-108234" y="762000"/>
            <a:ext cx="9344233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http://www.uwex.edu/ces/about/images/UWEXCE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98" y="112727"/>
            <a:ext cx="200002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31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524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Palatino"/>
                <a:cs typeface="Palatino"/>
              </a:rPr>
              <a:t>Civility and Civil Dialogue in Local Government</a:t>
            </a:r>
            <a:endParaRPr lang="en-US" dirty="0">
              <a:solidFill>
                <a:schemeClr val="tx1"/>
              </a:solidFill>
              <a:effectLst/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086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Why Engage the Public More?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525963"/>
          </a:xfrm>
        </p:spPr>
        <p:txBody>
          <a:bodyPr/>
          <a:lstStyle/>
          <a:p>
            <a:r>
              <a:rPr lang="en-US" sz="2800" dirty="0" smtClean="0">
                <a:effectLst/>
                <a:latin typeface="Cambria"/>
                <a:cs typeface="Cambria"/>
              </a:rPr>
              <a:t>Policies </a:t>
            </a:r>
            <a:r>
              <a:rPr lang="en-US" sz="2800" dirty="0">
                <a:effectLst/>
                <a:latin typeface="Cambria"/>
                <a:cs typeface="Cambria"/>
              </a:rPr>
              <a:t>that </a:t>
            </a:r>
            <a:r>
              <a:rPr lang="en-US" sz="2800" dirty="0" smtClean="0">
                <a:effectLst/>
                <a:latin typeface="Cambria"/>
                <a:cs typeface="Cambria"/>
              </a:rPr>
              <a:t>accurately reflect the range of community needs and interests;</a:t>
            </a:r>
            <a:endParaRPr lang="en-US" sz="2800" dirty="0">
              <a:effectLst/>
              <a:latin typeface="Cambria"/>
              <a:cs typeface="Cambria"/>
            </a:endParaRP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R</a:t>
            </a:r>
            <a:r>
              <a:rPr lang="en-US" sz="2800" dirty="0" smtClean="0">
                <a:effectLst/>
                <a:latin typeface="Cambria"/>
                <a:cs typeface="Cambria"/>
              </a:rPr>
              <a:t>epresentative policy = supportable </a:t>
            </a:r>
            <a:r>
              <a:rPr lang="en-US" sz="2800" dirty="0">
                <a:effectLst/>
                <a:latin typeface="Cambria"/>
                <a:cs typeface="Cambria"/>
              </a:rPr>
              <a:t>local policy;</a:t>
            </a: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Reduce conflict among interests;</a:t>
            </a:r>
          </a:p>
          <a:p>
            <a:pPr lvl="0"/>
            <a:r>
              <a:rPr lang="en-US" sz="2800" dirty="0" smtClean="0">
                <a:effectLst/>
                <a:latin typeface="Cambria"/>
                <a:cs typeface="Cambria"/>
              </a:rPr>
              <a:t>Provides a way for experts </a:t>
            </a:r>
            <a:r>
              <a:rPr lang="en-US" sz="2800" dirty="0">
                <a:effectLst/>
                <a:latin typeface="Cambria"/>
                <a:cs typeface="Cambria"/>
              </a:rPr>
              <a:t>to explain complex </a:t>
            </a:r>
            <a:r>
              <a:rPr lang="en-US" sz="2800" dirty="0" smtClean="0">
                <a:effectLst/>
                <a:latin typeface="Cambria"/>
                <a:cs typeface="Cambria"/>
              </a:rPr>
              <a:t>issues and </a:t>
            </a:r>
            <a:r>
              <a:rPr lang="en-US" sz="2800" dirty="0">
                <a:effectLst/>
                <a:latin typeface="Cambria"/>
                <a:cs typeface="Cambria"/>
              </a:rPr>
              <a:t>inform </a:t>
            </a:r>
            <a:r>
              <a:rPr lang="en-US" sz="2800" dirty="0" smtClean="0">
                <a:effectLst/>
                <a:latin typeface="Cambria"/>
                <a:cs typeface="Cambria"/>
              </a:rPr>
              <a:t>how people see and think about issues;</a:t>
            </a:r>
            <a:endParaRPr lang="en-US" sz="2800" dirty="0">
              <a:effectLst/>
              <a:latin typeface="Cambria"/>
              <a:cs typeface="Cambria"/>
            </a:endParaRPr>
          </a:p>
          <a:p>
            <a:pPr lvl="0"/>
            <a:r>
              <a:rPr lang="en-US" sz="2800" dirty="0" smtClean="0">
                <a:effectLst/>
                <a:latin typeface="Cambria"/>
                <a:cs typeface="Cambria"/>
              </a:rPr>
              <a:t>Reduce </a:t>
            </a:r>
            <a:r>
              <a:rPr lang="en-US" sz="2800" dirty="0">
                <a:effectLst/>
                <a:latin typeface="Cambria"/>
                <a:cs typeface="Cambria"/>
              </a:rPr>
              <a:t>transaction and opportunity </a:t>
            </a:r>
            <a:r>
              <a:rPr lang="en-US" sz="2800" dirty="0" smtClean="0">
                <a:effectLst/>
                <a:latin typeface="Cambria"/>
                <a:cs typeface="Cambria"/>
              </a:rPr>
              <a:t>costs;</a:t>
            </a:r>
            <a:endParaRPr lang="en-US" sz="2800" dirty="0">
              <a:effectLst/>
              <a:latin typeface="Cambria"/>
              <a:cs typeface="Cambria"/>
            </a:endParaRP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Provide safe, civil, spaces and means for people  to </a:t>
            </a:r>
            <a:r>
              <a:rPr lang="en-US" sz="2800" dirty="0" smtClean="0">
                <a:effectLst/>
                <a:latin typeface="Cambria"/>
                <a:cs typeface="Cambria"/>
              </a:rPr>
              <a:t>talk and learn from each other </a:t>
            </a:r>
            <a:r>
              <a:rPr lang="en-US" sz="2800" dirty="0">
                <a:effectLst/>
                <a:latin typeface="Cambria"/>
                <a:cs typeface="Cambria"/>
              </a:rPr>
              <a:t>about </a:t>
            </a:r>
            <a:r>
              <a:rPr lang="en-US" sz="2800" dirty="0" smtClean="0">
                <a:effectLst/>
                <a:latin typeface="Cambria"/>
                <a:cs typeface="Cambria"/>
              </a:rPr>
              <a:t>issues and each other.</a:t>
            </a:r>
            <a:endParaRPr lang="en-US" sz="2800" dirty="0">
              <a:effectLst/>
              <a:latin typeface="Cambria"/>
              <a:cs typeface="Cambria"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7073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r>
              <a:rPr lang="en-US" dirty="0" smtClean="0">
                <a:effectLst/>
              </a:rPr>
              <a:t>Citizen Engagement Values</a:t>
            </a:r>
            <a:br>
              <a:rPr lang="en-US" dirty="0" smtClean="0">
                <a:effectLst/>
              </a:rPr>
            </a:br>
            <a:r>
              <a:rPr lang="en-US" sz="2000" i="1" dirty="0" smtClean="0">
                <a:effectLst/>
              </a:rPr>
              <a:t>International Association of Public Participation (IAP2)</a:t>
            </a:r>
            <a:endParaRPr lang="en-US" sz="2000" i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763000" cy="4419600"/>
          </a:xfrm>
        </p:spPr>
        <p:txBody>
          <a:bodyPr/>
          <a:lstStyle/>
          <a:p>
            <a:pPr lvl="0"/>
            <a:r>
              <a:rPr lang="en-US" sz="2400" dirty="0" smtClean="0">
                <a:effectLst/>
              </a:rPr>
              <a:t>Public </a:t>
            </a:r>
            <a:r>
              <a:rPr lang="en-US" sz="2400" dirty="0">
                <a:effectLst/>
              </a:rPr>
              <a:t>participation is based on the belief that those who are affected by a decision have a right to be involved in the decision-making </a:t>
            </a:r>
            <a:r>
              <a:rPr lang="en-US" sz="2400" dirty="0" smtClean="0">
                <a:effectLst/>
              </a:rPr>
              <a:t>process;</a:t>
            </a:r>
          </a:p>
          <a:p>
            <a:pPr lvl="0"/>
            <a:endParaRPr lang="en-US" sz="1600" dirty="0" smtClean="0">
              <a:effectLst/>
            </a:endParaRPr>
          </a:p>
          <a:p>
            <a:r>
              <a:rPr lang="en-US" sz="2400" dirty="0" smtClean="0">
                <a:effectLst/>
              </a:rPr>
              <a:t>Public </a:t>
            </a:r>
            <a:r>
              <a:rPr lang="en-US" sz="2400" dirty="0">
                <a:effectLst/>
              </a:rPr>
              <a:t>participation includes the promise that the public's contribution will influence the </a:t>
            </a:r>
            <a:r>
              <a:rPr lang="en-US" sz="2400" dirty="0" smtClean="0">
                <a:effectLst/>
              </a:rPr>
              <a:t>decision’\</a:t>
            </a:r>
          </a:p>
          <a:p>
            <a:endParaRPr lang="en-US" sz="16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Public </a:t>
            </a:r>
            <a:r>
              <a:rPr lang="en-US" sz="2400" dirty="0">
                <a:effectLst/>
              </a:rPr>
              <a:t>participation promotes sustainable decisions by recognizing and communicating the needs and interests of all participants, including decision makers.   </a:t>
            </a:r>
          </a:p>
          <a:p>
            <a:endParaRPr lang="en-US" sz="2400" dirty="0">
              <a:effectLst/>
            </a:endParaRPr>
          </a:p>
          <a:p>
            <a:pPr lvl="0"/>
            <a:endParaRPr lang="en-US" sz="2400" dirty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778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>
                <a:effectLst/>
              </a:rPr>
              <a:t>Citizen Engagement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785659"/>
          </a:xfrm>
        </p:spPr>
        <p:txBody>
          <a:bodyPr/>
          <a:lstStyle/>
          <a:p>
            <a:r>
              <a:rPr lang="en-US" sz="2400" dirty="0">
                <a:effectLst/>
              </a:rPr>
              <a:t>Public participation seeks out and facilitates the involvement of those potentially affected by or interested in a decision. </a:t>
            </a:r>
            <a:endParaRPr lang="en-US" sz="2400" dirty="0" smtClean="0">
              <a:effectLst/>
            </a:endParaRPr>
          </a:p>
          <a:p>
            <a:endParaRPr lang="en-US" sz="1600" dirty="0" smtClean="0">
              <a:effectLst/>
            </a:endParaRPr>
          </a:p>
          <a:p>
            <a:r>
              <a:rPr lang="en-US" sz="2400" dirty="0">
                <a:effectLst/>
              </a:rPr>
              <a:t>Public participation seeks input from participants in designing how they participate. </a:t>
            </a:r>
            <a:endParaRPr lang="en-US" sz="2400" dirty="0" smtClean="0">
              <a:effectLst/>
            </a:endParaRPr>
          </a:p>
          <a:p>
            <a:endParaRPr lang="en-US" sz="1600" dirty="0" smtClean="0">
              <a:effectLst/>
            </a:endParaRPr>
          </a:p>
          <a:p>
            <a:pPr lvl="0"/>
            <a:r>
              <a:rPr lang="en-US" sz="2400" dirty="0">
                <a:effectLst/>
              </a:rPr>
              <a:t>Public participation provides participants with the information they need to participate in a meaningful </a:t>
            </a:r>
            <a:r>
              <a:rPr lang="en-US" sz="2400" dirty="0" smtClean="0">
                <a:effectLst/>
              </a:rPr>
              <a:t>way.</a:t>
            </a:r>
          </a:p>
          <a:p>
            <a:pPr lvl="0"/>
            <a:endParaRPr lang="en-US" sz="1600" dirty="0" smtClean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Public </a:t>
            </a:r>
            <a:r>
              <a:rPr lang="en-US" sz="2400" dirty="0">
                <a:effectLst/>
              </a:rPr>
              <a:t>participation communicates to participants how their input affected the decision </a:t>
            </a:r>
            <a:endParaRPr lang="en-US" sz="2400" dirty="0" smtClean="0">
              <a:effectLst/>
            </a:endParaRPr>
          </a:p>
          <a:p>
            <a:pPr lvl="0"/>
            <a:endParaRPr lang="en-US" sz="2400" dirty="0">
              <a:effectLst/>
            </a:endParaRPr>
          </a:p>
          <a:p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925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762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Civility in Public Discourse</a:t>
            </a:r>
            <a:endParaRPr lang="en-US" sz="4000" dirty="0">
              <a:effectLst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7813" b="7813"/>
          <a:stretch>
            <a:fillRect/>
          </a:stretch>
        </p:blipFill>
        <p:spPr>
          <a:xfrm>
            <a:off x="1371600" y="2667000"/>
            <a:ext cx="6439702" cy="3124200"/>
          </a:xfrm>
        </p:spPr>
      </p:pic>
    </p:spTree>
    <p:extLst>
      <p:ext uri="{BB962C8B-B14F-4D97-AF65-F5344CB8AC3E}">
        <p14:creationId xmlns:p14="http://schemas.microsoft.com/office/powerpoint/2010/main" val="2665731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792162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It’</a:t>
            </a:r>
            <a:r>
              <a:rPr lang="en-US" altLang="ja-JP" sz="4000" dirty="0" smtClean="0">
                <a:effectLst/>
              </a:rPr>
              <a:t>s </a:t>
            </a:r>
            <a:r>
              <a:rPr lang="en-US" altLang="ja-JP" sz="4000" dirty="0">
                <a:effectLst/>
              </a:rPr>
              <a:t>easy for incivility to develop!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>
                <a:effectLst/>
              </a:rPr>
              <a:t>Lots of pressures…from </a:t>
            </a:r>
            <a:r>
              <a:rPr lang="en-US" dirty="0" smtClean="0">
                <a:effectLst/>
              </a:rPr>
              <a:t>everywhere;</a:t>
            </a:r>
            <a:endParaRPr lang="en-US" dirty="0">
              <a:effectLst/>
            </a:endParaRPr>
          </a:p>
          <a:p>
            <a:pPr>
              <a:buFontTx/>
              <a:buNone/>
            </a:pPr>
            <a:endParaRPr lang="en-US" sz="1600" dirty="0">
              <a:effectLst/>
            </a:endParaRPr>
          </a:p>
          <a:p>
            <a:r>
              <a:rPr lang="en-US" dirty="0">
                <a:effectLst/>
              </a:rPr>
              <a:t>Issues are </a:t>
            </a:r>
            <a:r>
              <a:rPr lang="en-US" dirty="0" smtClean="0">
                <a:effectLst/>
              </a:rPr>
              <a:t>complex, difficult…wicked;</a:t>
            </a:r>
            <a:endParaRPr lang="en-US" dirty="0">
              <a:effectLst/>
            </a:endParaRPr>
          </a:p>
          <a:p>
            <a:pPr>
              <a:buFontTx/>
              <a:buNone/>
            </a:pPr>
            <a:endParaRPr lang="en-US" sz="1600" dirty="0">
              <a:effectLst/>
            </a:endParaRPr>
          </a:p>
          <a:p>
            <a:r>
              <a:rPr lang="en-US" dirty="0">
                <a:effectLst/>
              </a:rPr>
              <a:t>A lot at stake for citizens, </a:t>
            </a:r>
            <a:r>
              <a:rPr lang="en-US" dirty="0" smtClean="0">
                <a:effectLst/>
              </a:rPr>
              <a:t>for communities, for local officials personally;</a:t>
            </a:r>
            <a:endParaRPr lang="en-US" dirty="0">
              <a:effectLst/>
            </a:endParaRPr>
          </a:p>
          <a:p>
            <a:endParaRPr lang="en-US" sz="1600" dirty="0">
              <a:effectLst/>
            </a:endParaRPr>
          </a:p>
          <a:p>
            <a:r>
              <a:rPr lang="en-US" dirty="0">
                <a:effectLst/>
              </a:rPr>
              <a:t>Frustration develops and tempers can flare.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44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92162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What’</a:t>
            </a:r>
            <a:r>
              <a:rPr lang="en-US" altLang="ja-JP" sz="4000" dirty="0" smtClean="0">
                <a:effectLst/>
              </a:rPr>
              <a:t>s </a:t>
            </a:r>
            <a:r>
              <a:rPr lang="en-US" altLang="ja-JP" sz="4000" dirty="0">
                <a:effectLst/>
              </a:rPr>
              <a:t>the civility payoff?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3886200"/>
          </a:xfrm>
        </p:spPr>
        <p:txBody>
          <a:bodyPr/>
          <a:lstStyle/>
          <a:p>
            <a:pPr>
              <a:buSzPct val="150000"/>
            </a:pPr>
            <a:r>
              <a:rPr lang="en-US" altLang="zh-CN" sz="2800" dirty="0">
                <a:effectLst/>
                <a:latin typeface="+mj-lt"/>
                <a:cs typeface="Calibri" charset="0"/>
              </a:rPr>
              <a:t>A civil atmosphere makes it possible to thoughtfully and effectively talk about, learn about, consider, and leverage a wide range of ideas and perspectives;</a:t>
            </a:r>
          </a:p>
          <a:p>
            <a:pPr>
              <a:lnSpc>
                <a:spcPct val="150000"/>
              </a:lnSpc>
              <a:buSzPct val="150000"/>
            </a:pPr>
            <a:endParaRPr lang="en-US" altLang="zh-CN" sz="1600" dirty="0">
              <a:effectLst/>
              <a:latin typeface="+mj-lt"/>
              <a:cs typeface="Calibri" charset="0"/>
            </a:endParaRPr>
          </a:p>
          <a:p>
            <a:pPr>
              <a:buSzPct val="150000"/>
            </a:pPr>
            <a:r>
              <a:rPr lang="en-US" altLang="zh-CN" sz="2800" dirty="0">
                <a:effectLst/>
                <a:latin typeface="+mj-lt"/>
                <a:cs typeface="Calibri" charset="0"/>
              </a:rPr>
              <a:t>When leaders talk about issues effectively it becomes possible to find solutions which might not have otherwise surfaced.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52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159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effectLst/>
              </a:rPr>
              <a:t>A Synopsis of Civility Principles</a:t>
            </a:r>
            <a:br>
              <a:rPr lang="en-US" sz="4000" dirty="0">
                <a:solidFill>
                  <a:srgbClr val="000000"/>
                </a:solidFill>
                <a:effectLst/>
              </a:rPr>
            </a:br>
            <a:endParaRPr lang="en-US" sz="40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800600"/>
          </a:xfrm>
        </p:spPr>
        <p:txBody>
          <a:bodyPr/>
          <a:lstStyle/>
          <a:p>
            <a:r>
              <a:rPr lang="en-US" sz="2200" b="1" dirty="0">
                <a:effectLst/>
                <a:latin typeface="+mj-lt"/>
                <a:cs typeface="Calibri" charset="0"/>
              </a:rPr>
              <a:t>Tolerance</a:t>
            </a:r>
            <a:r>
              <a:rPr lang="en-US" sz="2200" dirty="0">
                <a:effectLst/>
                <a:latin typeface="+mj-lt"/>
                <a:cs typeface="Calibri" charset="0"/>
              </a:rPr>
              <a:t> 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respect and acknowledge the legitimacy of opposing views </a:t>
            </a:r>
          </a:p>
          <a:p>
            <a:endParaRPr lang="en-US" sz="2200" b="1" dirty="0" smtClean="0">
              <a:effectLst/>
              <a:latin typeface="+mj-lt"/>
              <a:cs typeface="Calibri" charset="0"/>
            </a:endParaRPr>
          </a:p>
          <a:p>
            <a:r>
              <a:rPr lang="en-US" sz="2200" b="1" dirty="0" smtClean="0">
                <a:effectLst/>
                <a:latin typeface="+mj-lt"/>
                <a:cs typeface="Calibri" charset="0"/>
              </a:rPr>
              <a:t>Respectful </a:t>
            </a:r>
            <a:r>
              <a:rPr lang="en-US" sz="2200" b="1" dirty="0">
                <a:effectLst/>
                <a:latin typeface="+mj-lt"/>
                <a:cs typeface="Calibri" charset="0"/>
              </a:rPr>
              <a:t>Interaction</a:t>
            </a:r>
            <a:r>
              <a:rPr lang="en-US" sz="2200" dirty="0">
                <a:effectLst/>
                <a:latin typeface="+mj-lt"/>
                <a:cs typeface="Calibri" charset="0"/>
              </a:rPr>
              <a:t> 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no personal attacks, belittling, name calling, profanity, insults, or disparaging remarks.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no jumping to conclusions without knowing what is being said or suggested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no interrupting someone when they have the floor. </a:t>
            </a:r>
          </a:p>
          <a:p>
            <a:pPr lvl="1"/>
            <a:r>
              <a:rPr lang="en-US" sz="2200" u="sng" dirty="0">
                <a:effectLst/>
                <a:latin typeface="+mj-lt"/>
                <a:cs typeface="Calibri" charset="0"/>
              </a:rPr>
              <a:t>does</a:t>
            </a:r>
            <a:r>
              <a:rPr lang="en-US" sz="2200" dirty="0">
                <a:effectLst/>
                <a:latin typeface="+mj-lt"/>
                <a:cs typeface="Calibri" charset="0"/>
              </a:rPr>
              <a:t> permit offering constructive criticism or politely challenging one’s assumptions, both of which may serve to enhance the policy dialogue. </a:t>
            </a:r>
          </a:p>
          <a:p>
            <a:endParaRPr lang="en-US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4634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921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effectLst/>
              </a:rPr>
              <a:t>A Synopsis of Civility Principles</a:t>
            </a:r>
            <a:br>
              <a:rPr lang="en-US" sz="4000" dirty="0">
                <a:solidFill>
                  <a:srgbClr val="000000"/>
                </a:solidFill>
                <a:effectLst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r>
              <a:rPr lang="en-US" sz="2200" b="1" dirty="0">
                <a:effectLst/>
                <a:latin typeface="+mj-lt"/>
                <a:cs typeface="Calibri" charset="0"/>
              </a:rPr>
              <a:t>Listening</a:t>
            </a:r>
            <a:endParaRPr lang="en-US" sz="2200" dirty="0">
              <a:effectLst/>
              <a:latin typeface="+mj-lt"/>
              <a:cs typeface="Calibri" charset="0"/>
            </a:endParaRP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to understand what someone else is saying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to understand their views and interests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to consider new information and become better informed</a:t>
            </a:r>
          </a:p>
          <a:p>
            <a:pPr lvl="1"/>
            <a:r>
              <a:rPr lang="en-US" sz="2200" i="1" u="sng" dirty="0">
                <a:effectLst/>
                <a:latin typeface="+mj-lt"/>
                <a:cs typeface="Calibri" charset="0"/>
              </a:rPr>
              <a:t>Does not</a:t>
            </a:r>
            <a:r>
              <a:rPr lang="en-US" sz="2200" dirty="0">
                <a:effectLst/>
                <a:latin typeface="+mj-lt"/>
                <a:cs typeface="Calibri" charset="0"/>
              </a:rPr>
              <a:t> include gathering information to repudiate or attack someone</a:t>
            </a:r>
          </a:p>
          <a:p>
            <a:pPr>
              <a:buFontTx/>
              <a:buNone/>
            </a:pPr>
            <a:r>
              <a:rPr lang="en-US" sz="2200" dirty="0">
                <a:effectLst/>
                <a:latin typeface="+mj-lt"/>
                <a:cs typeface="Calibri" charset="0"/>
              </a:rPr>
              <a:t> </a:t>
            </a:r>
          </a:p>
          <a:p>
            <a:r>
              <a:rPr lang="en-US" sz="2200" b="1" dirty="0">
                <a:effectLst/>
                <a:latin typeface="+mj-lt"/>
                <a:cs typeface="Calibri" charset="0"/>
              </a:rPr>
              <a:t>Compromise</a:t>
            </a:r>
            <a:r>
              <a:rPr lang="en-US" sz="2200" dirty="0">
                <a:effectLst/>
                <a:latin typeface="+mj-lt"/>
                <a:cs typeface="Calibri" charset="0"/>
              </a:rPr>
              <a:t> 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recognizing and accepting that the best decisions are often necessarily a product of compromise where good-faith attempts are made to integrate opposing interests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focus is on the greatest public good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4385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68362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  <a:effectLst/>
              </a:rPr>
              <a:t>A Synopsis of Civility Principles</a:t>
            </a:r>
            <a:br>
              <a:rPr lang="en-US" sz="4000" dirty="0">
                <a:solidFill>
                  <a:srgbClr val="000000"/>
                </a:solidFill>
                <a:effectLst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sz="2200" b="1" dirty="0">
                <a:effectLst/>
                <a:latin typeface="+mj-lt"/>
                <a:cs typeface="Calibri" charset="0"/>
              </a:rPr>
              <a:t>Dialogue</a:t>
            </a:r>
            <a:endParaRPr lang="en-US" sz="2200" dirty="0">
              <a:effectLst/>
              <a:latin typeface="+mj-lt"/>
              <a:cs typeface="Calibri" charset="0"/>
            </a:endParaRP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Examine assumptions and interests behind positions.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Dialogue is deeper and more purposeful than discussion. 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The intended outcome is to ‘discover’ synergistic solutions</a:t>
            </a:r>
            <a:r>
              <a:rPr lang="en-US" sz="2200" dirty="0" smtClean="0">
                <a:effectLst/>
                <a:latin typeface="+mj-lt"/>
                <a:cs typeface="Calibri" charset="0"/>
              </a:rPr>
              <a:t>.</a:t>
            </a:r>
          </a:p>
          <a:p>
            <a:pPr lvl="1"/>
            <a:endParaRPr lang="en-US" sz="2200" dirty="0">
              <a:effectLst/>
              <a:latin typeface="+mj-lt"/>
              <a:cs typeface="Calibri" charset="0"/>
            </a:endParaRPr>
          </a:p>
          <a:p>
            <a:r>
              <a:rPr lang="en-US" sz="2200" b="1" dirty="0" smtClean="0">
                <a:effectLst/>
                <a:latin typeface="+mj-lt"/>
                <a:cs typeface="Calibri" charset="0"/>
              </a:rPr>
              <a:t>Analysis </a:t>
            </a:r>
            <a:r>
              <a:rPr lang="en-US" sz="2200" b="1" dirty="0">
                <a:effectLst/>
                <a:latin typeface="+mj-lt"/>
                <a:cs typeface="Calibri" charset="0"/>
              </a:rPr>
              <a:t>and Deliberation</a:t>
            </a:r>
            <a:endParaRPr lang="en-US" sz="2200" dirty="0">
              <a:effectLst/>
              <a:latin typeface="+mj-lt"/>
              <a:cs typeface="Calibri" charset="0"/>
            </a:endParaRP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The intent is to carefully examine as many facets of an issue or problem as possible.</a:t>
            </a:r>
          </a:p>
          <a:p>
            <a:pPr lvl="1"/>
            <a:r>
              <a:rPr lang="en-US" sz="2200" dirty="0">
                <a:effectLst/>
                <a:latin typeface="+mj-lt"/>
                <a:cs typeface="Calibri" charset="0"/>
              </a:rPr>
              <a:t>The purpose is to craft a solution that  serves the greatest good. </a:t>
            </a:r>
          </a:p>
          <a:p>
            <a:pPr>
              <a:buFontTx/>
              <a:buNone/>
            </a:pPr>
            <a:r>
              <a:rPr lang="en-US" sz="2200" dirty="0">
                <a:effectLst/>
                <a:latin typeface="+mj-lt"/>
                <a:cs typeface="Calibri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00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144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Citizen Engagement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357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z="3600" dirty="0" smtClean="0">
                <a:effectLst/>
              </a:rPr>
              <a:t>Today’s Local Governance Environment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915400" cy="3810000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Erosion of trust in government;</a:t>
            </a:r>
          </a:p>
          <a:p>
            <a:r>
              <a:rPr lang="en-US" sz="2800" dirty="0" smtClean="0">
                <a:effectLst/>
              </a:rPr>
              <a:t>Cynicism toward government;</a:t>
            </a:r>
          </a:p>
          <a:p>
            <a:r>
              <a:rPr lang="en-US" sz="2800" dirty="0" smtClean="0">
                <a:effectLst/>
              </a:rPr>
              <a:t>Diversity of citizens’ views;</a:t>
            </a:r>
          </a:p>
          <a:p>
            <a:r>
              <a:rPr lang="en-US" sz="2800" dirty="0" smtClean="0">
                <a:effectLst/>
              </a:rPr>
              <a:t>Complex issues;</a:t>
            </a:r>
          </a:p>
          <a:p>
            <a:r>
              <a:rPr lang="en-US" sz="2800" dirty="0" smtClean="0">
                <a:effectLst/>
              </a:rPr>
              <a:t>Polarization;</a:t>
            </a:r>
            <a:endParaRPr lang="en-US" sz="2800" dirty="0">
              <a:effectLst/>
            </a:endParaRPr>
          </a:p>
          <a:p>
            <a:r>
              <a:rPr lang="en-US" sz="2800" dirty="0" smtClean="0">
                <a:effectLst/>
              </a:rPr>
              <a:t>A breakdown in basic civility;</a:t>
            </a:r>
          </a:p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1356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4478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Examples of Public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Engagement Strategies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839200" cy="4191000"/>
          </a:xfrm>
        </p:spPr>
        <p:txBody>
          <a:bodyPr/>
          <a:lstStyle/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Issue</a:t>
            </a:r>
            <a:r>
              <a:rPr lang="en-US" sz="2800" dirty="0" smtClean="0">
                <a:effectLst/>
                <a:latin typeface="Cambria"/>
                <a:cs typeface="Cambria"/>
              </a:rPr>
              <a:t>-specific </a:t>
            </a:r>
            <a:r>
              <a:rPr lang="en-US" sz="2800" dirty="0">
                <a:effectLst/>
                <a:latin typeface="Cambria"/>
                <a:cs typeface="Cambria"/>
              </a:rPr>
              <a:t>public learning events</a:t>
            </a: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Deliberation </a:t>
            </a:r>
            <a:r>
              <a:rPr lang="en-US" sz="2800" dirty="0" smtClean="0">
                <a:effectLst/>
                <a:latin typeface="Cambria"/>
                <a:cs typeface="Cambria"/>
              </a:rPr>
              <a:t>events, in</a:t>
            </a:r>
            <a:r>
              <a:rPr lang="en-US" sz="2800" dirty="0">
                <a:effectLst/>
                <a:latin typeface="Cambria"/>
                <a:cs typeface="Cambria"/>
              </a:rPr>
              <a:t>-person and on-</a:t>
            </a:r>
            <a:r>
              <a:rPr lang="en-US" sz="2800" dirty="0" smtClean="0">
                <a:effectLst/>
                <a:latin typeface="Cambria"/>
                <a:cs typeface="Cambria"/>
              </a:rPr>
              <a:t>line</a:t>
            </a:r>
            <a:endParaRPr lang="en-US" sz="2800" dirty="0">
              <a:effectLst/>
              <a:latin typeface="Cambria"/>
              <a:cs typeface="Cambria"/>
            </a:endParaRP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Study Circles</a:t>
            </a: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ChoiceWork Dialogue sessions</a:t>
            </a: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Consensus Conferences</a:t>
            </a:r>
          </a:p>
          <a:p>
            <a:pPr lvl="0"/>
            <a:r>
              <a:rPr lang="en-US" sz="2800" dirty="0">
                <a:effectLst/>
                <a:latin typeface="Cambria"/>
                <a:cs typeface="Cambria"/>
              </a:rPr>
              <a:t>Deliberative Polling</a:t>
            </a:r>
          </a:p>
          <a:p>
            <a:pPr lvl="0"/>
            <a:r>
              <a:rPr lang="en-US" sz="2800" dirty="0" smtClean="0">
                <a:effectLst/>
                <a:latin typeface="Cambria"/>
                <a:cs typeface="Cambria"/>
              </a:rPr>
              <a:t>Issue Naming </a:t>
            </a:r>
            <a:r>
              <a:rPr lang="en-US" sz="2800" dirty="0">
                <a:effectLst/>
                <a:latin typeface="Cambria"/>
                <a:cs typeface="Cambria"/>
              </a:rPr>
              <a:t>&amp; </a:t>
            </a:r>
            <a:r>
              <a:rPr lang="en-US" sz="2800" dirty="0" smtClean="0">
                <a:effectLst/>
                <a:latin typeface="Cambria"/>
                <a:cs typeface="Cambria"/>
              </a:rPr>
              <a:t>Framing</a:t>
            </a:r>
            <a:endParaRPr lang="en-US" sz="2800" dirty="0">
              <a:effectLst/>
              <a:latin typeface="Cambria"/>
              <a:cs typeface="Cambria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655"/>
            <a:ext cx="9144000" cy="687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198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Leadership Opportunities for</a:t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Local Leaders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839200" cy="4267200"/>
          </a:xfrm>
        </p:spPr>
        <p:txBody>
          <a:bodyPr/>
          <a:lstStyle/>
          <a:p>
            <a:r>
              <a:rPr lang="en-US" sz="2800" dirty="0">
                <a:effectLst/>
                <a:latin typeface="Cambria"/>
                <a:cs typeface="Cambria"/>
              </a:rPr>
              <a:t>If you’re an elected official, talk to your colleagues</a:t>
            </a:r>
          </a:p>
          <a:p>
            <a:r>
              <a:rPr lang="en-US" sz="2800" dirty="0">
                <a:effectLst/>
                <a:latin typeface="Cambria"/>
                <a:cs typeface="Cambria"/>
              </a:rPr>
              <a:t>If you’re not, talk to your elected officials</a:t>
            </a:r>
          </a:p>
          <a:p>
            <a:r>
              <a:rPr lang="en-US" sz="2800" dirty="0">
                <a:effectLst/>
                <a:latin typeface="Cambria"/>
                <a:cs typeface="Cambria"/>
              </a:rPr>
              <a:t>Start talking about collaborative governance locally</a:t>
            </a:r>
          </a:p>
          <a:p>
            <a:r>
              <a:rPr lang="en-US" sz="2800" dirty="0">
                <a:effectLst/>
                <a:latin typeface="Cambria"/>
                <a:cs typeface="Cambria"/>
              </a:rPr>
              <a:t>Start a local civility project</a:t>
            </a:r>
          </a:p>
          <a:p>
            <a:r>
              <a:rPr lang="en-US" sz="2800" dirty="0">
                <a:effectLst/>
                <a:latin typeface="Cambria"/>
                <a:cs typeface="Cambria"/>
              </a:rPr>
              <a:t>Become a trained dialogue facilitator</a:t>
            </a:r>
          </a:p>
          <a:p>
            <a:r>
              <a:rPr lang="en-US" sz="2800" dirty="0">
                <a:effectLst/>
                <a:latin typeface="Cambria"/>
                <a:cs typeface="Cambria"/>
              </a:rPr>
              <a:t>Tap into a network…read, learn, share</a:t>
            </a:r>
          </a:p>
          <a:p>
            <a:r>
              <a:rPr lang="en-US" sz="2800" dirty="0">
                <a:effectLst/>
                <a:latin typeface="Cambria"/>
                <a:cs typeface="Cambria"/>
              </a:rPr>
              <a:t>Convene an community issue dialogue, but start small and with a </a:t>
            </a:r>
            <a:r>
              <a:rPr lang="en-US" sz="2800" dirty="0" smtClean="0">
                <a:effectLst/>
                <a:latin typeface="Cambria"/>
                <a:cs typeface="Cambria"/>
              </a:rPr>
              <a:t>popular but </a:t>
            </a:r>
            <a:r>
              <a:rPr lang="en-US" sz="2800" dirty="0">
                <a:effectLst/>
                <a:latin typeface="Cambria"/>
                <a:cs typeface="Cambria"/>
              </a:rPr>
              <a:t>inert issue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14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Questions and Discussion</a:t>
            </a:r>
            <a:endParaRPr lang="en-US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64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447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  <a:latin typeface="Palatino"/>
                <a:cs typeface="Palatino"/>
              </a:rPr>
              <a:t>Civility and Civil Dialogue in Local Government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610600" cy="3840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 smtClean="0">
                <a:effectLst/>
                <a:latin typeface="Cambria"/>
                <a:cs typeface="Cambria"/>
              </a:rPr>
              <a:t>December </a:t>
            </a:r>
            <a:r>
              <a:rPr lang="en-US" sz="2400" b="1" i="1" dirty="0">
                <a:effectLst/>
                <a:latin typeface="Cambria"/>
                <a:cs typeface="Cambria"/>
              </a:rPr>
              <a:t>17, </a:t>
            </a:r>
            <a:r>
              <a:rPr lang="en-US" sz="2400" b="1" i="1" dirty="0" smtClean="0">
                <a:effectLst/>
                <a:latin typeface="Cambria"/>
                <a:cs typeface="Cambria"/>
              </a:rPr>
              <a:t>2013</a:t>
            </a:r>
            <a:endParaRPr lang="en-US" sz="1800" b="1" i="1" dirty="0">
              <a:effectLst/>
              <a:latin typeface="Cambria"/>
              <a:cs typeface="Cambria"/>
            </a:endParaRPr>
          </a:p>
          <a:p>
            <a:pPr marL="0" indent="0" algn="ctr">
              <a:buNone/>
            </a:pPr>
            <a:endParaRPr lang="en-US" sz="1800" b="1" i="1" dirty="0">
              <a:effectLst/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1800" b="1" i="1" dirty="0">
                <a:effectLst/>
                <a:latin typeface="Cambria"/>
                <a:cs typeface="Cambria"/>
              </a:rPr>
              <a:t>Bill Rizzo</a:t>
            </a:r>
          </a:p>
          <a:p>
            <a:pPr marL="0" indent="0" algn="ctr">
              <a:buNone/>
            </a:pPr>
            <a:r>
              <a:rPr lang="en-US" sz="1800" b="1" i="1" dirty="0">
                <a:effectLst/>
                <a:latin typeface="Cambria"/>
                <a:cs typeface="Cambria"/>
              </a:rPr>
              <a:t>Professor and Local Government Specialist</a:t>
            </a:r>
          </a:p>
          <a:p>
            <a:pPr marL="0" indent="0" algn="ctr">
              <a:buNone/>
            </a:pPr>
            <a:r>
              <a:rPr lang="en-US" sz="1800" b="1" i="1" dirty="0">
                <a:effectLst/>
                <a:latin typeface="Cambria"/>
                <a:cs typeface="Cambria"/>
              </a:rPr>
              <a:t>University of Wisconsin-Extension</a:t>
            </a:r>
          </a:p>
          <a:p>
            <a:pPr marL="0" indent="0" algn="ctr">
              <a:buNone/>
            </a:pPr>
            <a:r>
              <a:rPr lang="en-US" sz="1800" b="1" i="1" dirty="0">
                <a:effectLst/>
                <a:latin typeface="Cambria"/>
                <a:cs typeface="Cambria"/>
              </a:rPr>
              <a:t>Local Government Center</a:t>
            </a:r>
          </a:p>
          <a:p>
            <a:pPr marL="0" indent="0" algn="ctr">
              <a:buNone/>
            </a:pPr>
            <a:r>
              <a:rPr lang="en-US" sz="1800" b="1" i="1" dirty="0">
                <a:effectLst/>
                <a:latin typeface="Cambria"/>
                <a:cs typeface="Cambria"/>
              </a:rPr>
              <a:t>608-265-6273</a:t>
            </a:r>
          </a:p>
          <a:p>
            <a:pPr marL="0" indent="0" algn="ctr">
              <a:buNone/>
            </a:pPr>
            <a:r>
              <a:rPr lang="en-US" sz="1800" b="1" i="1" dirty="0">
                <a:effectLst/>
                <a:latin typeface="Cambria"/>
                <a:cs typeface="Cambria"/>
              </a:rPr>
              <a:t>william.rizzo@ces.uwex.edu</a:t>
            </a:r>
          </a:p>
          <a:p>
            <a:pPr marL="0" indent="0" algn="ctr">
              <a:buNone/>
            </a:pPr>
            <a:endParaRPr lang="en-US" sz="1800" b="1" i="1" dirty="0">
              <a:effectLst/>
              <a:latin typeface="Cambria"/>
              <a:cs typeface="Cambria"/>
            </a:endParaRPr>
          </a:p>
          <a:p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13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763000" cy="9906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Traditional Local Governance Roles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400"/>
          </a:xfrm>
        </p:spPr>
        <p:txBody>
          <a:bodyPr/>
          <a:lstStyle/>
          <a:p>
            <a:r>
              <a:rPr lang="en-US" sz="2800" b="1" i="1" u="sng" dirty="0">
                <a:effectLst/>
              </a:rPr>
              <a:t>Local </a:t>
            </a:r>
            <a:r>
              <a:rPr lang="en-US" sz="2800" b="1" i="1" u="sng" dirty="0" smtClean="0">
                <a:effectLst/>
              </a:rPr>
              <a:t>officials</a:t>
            </a:r>
            <a:r>
              <a:rPr lang="en-US" sz="2800" b="1" u="sng" dirty="0" smtClean="0">
                <a:effectLst/>
              </a:rPr>
              <a:t> </a:t>
            </a:r>
            <a:r>
              <a:rPr lang="en-US" sz="2800" dirty="0">
                <a:effectLst/>
              </a:rPr>
              <a:t>– Issue </a:t>
            </a:r>
            <a:r>
              <a:rPr lang="en-US" sz="2800" dirty="0" smtClean="0">
                <a:effectLst/>
              </a:rPr>
              <a:t>framers, experts, analysts, policy producers/decision-makers;</a:t>
            </a:r>
            <a:endParaRPr lang="en-US" sz="2800" dirty="0">
              <a:effectLst/>
            </a:endParaRPr>
          </a:p>
          <a:p>
            <a:endParaRPr lang="en-US" sz="2400" dirty="0">
              <a:effectLst/>
            </a:endParaRPr>
          </a:p>
          <a:p>
            <a:r>
              <a:rPr lang="en-US" sz="2800" b="1" i="1" u="sng" dirty="0" smtClean="0">
                <a:effectLst/>
              </a:rPr>
              <a:t>Citizens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– </a:t>
            </a:r>
            <a:r>
              <a:rPr lang="en-US" sz="2800" dirty="0" smtClean="0">
                <a:effectLst/>
              </a:rPr>
              <a:t>Voters, </a:t>
            </a:r>
            <a:r>
              <a:rPr lang="en-US" sz="2800" dirty="0">
                <a:effectLst/>
              </a:rPr>
              <a:t>feedback </a:t>
            </a:r>
            <a:r>
              <a:rPr lang="en-US" sz="2800" dirty="0" smtClean="0">
                <a:effectLst/>
              </a:rPr>
              <a:t>providers, </a:t>
            </a:r>
            <a:r>
              <a:rPr lang="en-US" sz="2800" dirty="0">
                <a:effectLst/>
              </a:rPr>
              <a:t>policy </a:t>
            </a:r>
            <a:r>
              <a:rPr lang="en-US" sz="2800" dirty="0" smtClean="0">
                <a:effectLst/>
              </a:rPr>
              <a:t>consumers, policy consumers/reactors;</a:t>
            </a:r>
            <a:endParaRPr lang="en-US" sz="2800" dirty="0">
              <a:effectLst/>
            </a:endParaRPr>
          </a:p>
          <a:p>
            <a:endParaRPr lang="en-US" sz="2400" dirty="0">
              <a:effectLst/>
            </a:endParaRPr>
          </a:p>
          <a:p>
            <a:r>
              <a:rPr lang="en-US" sz="2800" b="1" i="1" u="sng" dirty="0">
                <a:effectLst/>
              </a:rPr>
              <a:t>Community </a:t>
            </a:r>
            <a:r>
              <a:rPr lang="en-US" sz="2800" b="1" i="1" u="sng" dirty="0" smtClean="0">
                <a:effectLst/>
              </a:rPr>
              <a:t>Organizations </a:t>
            </a:r>
            <a:r>
              <a:rPr lang="en-US" sz="2800" dirty="0">
                <a:effectLst/>
              </a:rPr>
              <a:t>– Issue </a:t>
            </a:r>
            <a:r>
              <a:rPr lang="en-US" sz="2800" dirty="0" smtClean="0">
                <a:effectLst/>
              </a:rPr>
              <a:t>framers, </a:t>
            </a:r>
            <a:r>
              <a:rPr lang="en-US" sz="2800" dirty="0">
                <a:effectLst/>
              </a:rPr>
              <a:t>feedback </a:t>
            </a:r>
            <a:r>
              <a:rPr lang="en-US" sz="2800" dirty="0" smtClean="0">
                <a:effectLst/>
              </a:rPr>
              <a:t>providers, policy position advocates.</a:t>
            </a:r>
            <a:endParaRPr lang="en-US" sz="2800" dirty="0">
              <a:effectLst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478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12954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Traditional</a:t>
            </a:r>
            <a:r>
              <a:rPr lang="en-US" sz="4000" dirty="0">
                <a:effectLst/>
              </a:rPr>
              <a:t> </a:t>
            </a:r>
            <a:r>
              <a:rPr lang="en-US" sz="4000" dirty="0" smtClean="0">
                <a:effectLst/>
              </a:rPr>
              <a:t>Local Governance Challenges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839200" cy="4068763"/>
          </a:xfrm>
        </p:spPr>
        <p:txBody>
          <a:bodyPr/>
          <a:lstStyle/>
          <a:p>
            <a:r>
              <a:rPr lang="en-US" sz="3000" dirty="0" smtClean="0">
                <a:effectLst/>
              </a:rPr>
              <a:t>Wicked problems;</a:t>
            </a:r>
          </a:p>
          <a:p>
            <a:endParaRPr lang="en-US" sz="1600" dirty="0" smtClean="0">
              <a:effectLst/>
            </a:endParaRPr>
          </a:p>
          <a:p>
            <a:r>
              <a:rPr lang="en-US" sz="3000" dirty="0" smtClean="0">
                <a:effectLst/>
              </a:rPr>
              <a:t>How issues get named and framed;</a:t>
            </a:r>
          </a:p>
          <a:p>
            <a:endParaRPr lang="en-US" sz="1600" dirty="0" smtClean="0">
              <a:effectLst/>
            </a:endParaRPr>
          </a:p>
          <a:p>
            <a:r>
              <a:rPr lang="en-US" sz="3000" dirty="0" smtClean="0">
                <a:effectLst/>
              </a:rPr>
              <a:t>Getting sufficient perspective; </a:t>
            </a:r>
          </a:p>
          <a:p>
            <a:endParaRPr lang="en-US" sz="1600" dirty="0">
              <a:effectLst/>
            </a:endParaRPr>
          </a:p>
          <a:p>
            <a:r>
              <a:rPr lang="en-US" sz="3000" dirty="0" smtClean="0">
                <a:effectLst/>
              </a:rPr>
              <a:t>Limitations of discussion and debate.</a:t>
            </a:r>
          </a:p>
          <a:p>
            <a:endParaRPr lang="en-US" sz="3000" dirty="0" smtClean="0">
              <a:effectLst/>
            </a:endParaRPr>
          </a:p>
          <a:p>
            <a:endParaRPr lang="en-US" sz="1600" dirty="0">
              <a:effectLst/>
            </a:endParaRPr>
          </a:p>
          <a:p>
            <a:pPr marL="0" indent="0">
              <a:buNone/>
            </a:pPr>
            <a:endParaRPr lang="en-US" sz="1600" dirty="0" smtClean="0">
              <a:effectLst/>
            </a:endParaRPr>
          </a:p>
          <a:p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255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097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/>
                <a:latin typeface="Cambria"/>
                <a:cs typeface="Cambria"/>
              </a:rPr>
              <a:t>Problem Types</a:t>
            </a:r>
            <a:endParaRPr lang="en-US" sz="4000" b="1" dirty="0">
              <a:effectLst/>
              <a:latin typeface="Cambria"/>
              <a:cs typeface="Cambria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145963"/>
              </p:ext>
            </p:extLst>
          </p:nvPr>
        </p:nvGraphicFramePr>
        <p:xfrm>
          <a:off x="457200" y="2062163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Problem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Type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Problem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Definition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Problem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Solution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Responsible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Parties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I</a:t>
                      </a:r>
                    </a:p>
                    <a:p>
                      <a:pPr algn="ctr"/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Clear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Clear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Expert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II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Clear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Unclear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Expert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Constituent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III</a:t>
                      </a:r>
                    </a:p>
                    <a:p>
                      <a:pPr algn="ctr"/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Unclear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Unclear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Various/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Collaboration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5486400"/>
            <a:ext cx="625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4A452A"/>
                </a:solidFill>
                <a:latin typeface="Cambria"/>
                <a:cs typeface="Cambria"/>
              </a:rPr>
              <a:t>(Michael </a:t>
            </a:r>
            <a:r>
              <a:rPr lang="en-US" b="1" i="1" dirty="0">
                <a:solidFill>
                  <a:srgbClr val="4A452A"/>
                </a:solidFill>
                <a:latin typeface="Cambria"/>
                <a:cs typeface="Cambria"/>
              </a:rPr>
              <a:t>Huggins, Public Collaboration </a:t>
            </a:r>
            <a:r>
              <a:rPr lang="en-US" b="1" i="1" dirty="0" smtClean="0">
                <a:solidFill>
                  <a:srgbClr val="4A452A"/>
                </a:solidFill>
                <a:latin typeface="Cambria"/>
                <a:cs typeface="Cambria"/>
              </a:rPr>
              <a:t>Associates, 2013)</a:t>
            </a:r>
            <a:endParaRPr lang="en-US" b="1" i="1" dirty="0">
              <a:solidFill>
                <a:srgbClr val="4A452A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06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792162"/>
          </a:xfrm>
        </p:spPr>
        <p:txBody>
          <a:bodyPr/>
          <a:lstStyle/>
          <a:p>
            <a:r>
              <a:rPr lang="en-US" sz="3600" dirty="0">
                <a:effectLst/>
                <a:latin typeface="Cambria"/>
                <a:cs typeface="Cambria"/>
              </a:rPr>
              <a:t>Wicked Problems (Type III</a:t>
            </a:r>
            <a:r>
              <a:rPr lang="en-US" sz="3600" dirty="0" smtClean="0">
                <a:effectLst/>
                <a:latin typeface="Cambria"/>
                <a:cs typeface="Cambria"/>
              </a:rPr>
              <a:t>)</a:t>
            </a:r>
            <a:endParaRPr lang="en-US" sz="3600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876800"/>
          </a:xfrm>
        </p:spPr>
        <p:txBody>
          <a:bodyPr/>
          <a:lstStyle/>
          <a:p>
            <a:pPr lvl="1" algn="ctr">
              <a:lnSpc>
                <a:spcPct val="150000"/>
              </a:lnSpc>
              <a:buClr>
                <a:srgbClr val="4194A2"/>
              </a:buClr>
            </a:pPr>
            <a:r>
              <a:rPr lang="en-US" i="1" dirty="0" smtClean="0">
                <a:effectLst/>
                <a:latin typeface="Cambria"/>
                <a:cs typeface="Cambria"/>
              </a:rPr>
              <a:t>Complex</a:t>
            </a:r>
            <a:r>
              <a:rPr lang="en-US" i="1" dirty="0">
                <a:effectLst/>
                <a:latin typeface="Cambria"/>
                <a:cs typeface="Cambria"/>
              </a:rPr>
              <a:t>, interdependent issues</a:t>
            </a:r>
          </a:p>
          <a:p>
            <a:pPr lvl="1" algn="ctr">
              <a:lnSpc>
                <a:spcPct val="150000"/>
              </a:lnSpc>
              <a:buClr>
                <a:srgbClr val="4194A2"/>
              </a:buClr>
            </a:pPr>
            <a:r>
              <a:rPr lang="en-US" i="1" dirty="0">
                <a:effectLst/>
                <a:latin typeface="Cambria"/>
                <a:cs typeface="Cambria"/>
              </a:rPr>
              <a:t>Lack a clear problem definition</a:t>
            </a:r>
          </a:p>
          <a:p>
            <a:pPr lvl="1" algn="ctr">
              <a:lnSpc>
                <a:spcPct val="150000"/>
              </a:lnSpc>
              <a:buClr>
                <a:srgbClr val="4194A2"/>
              </a:buClr>
            </a:pPr>
            <a:r>
              <a:rPr lang="en-US" i="1" dirty="0">
                <a:effectLst/>
                <a:latin typeface="Cambria"/>
                <a:cs typeface="Cambria"/>
              </a:rPr>
              <a:t>Conflicting values and perspectives </a:t>
            </a:r>
          </a:p>
          <a:p>
            <a:pPr lvl="1" algn="ctr">
              <a:lnSpc>
                <a:spcPct val="150000"/>
              </a:lnSpc>
              <a:buClr>
                <a:srgbClr val="4194A2"/>
              </a:buClr>
            </a:pPr>
            <a:r>
              <a:rPr lang="en-US" i="1" dirty="0">
                <a:effectLst/>
                <a:latin typeface="Cambria"/>
                <a:cs typeface="Cambria"/>
              </a:rPr>
              <a:t>Multiple stakeholders</a:t>
            </a:r>
          </a:p>
          <a:p>
            <a:pPr lvl="1" algn="ctr">
              <a:lnSpc>
                <a:spcPct val="150000"/>
              </a:lnSpc>
              <a:buClr>
                <a:srgbClr val="4194A2"/>
              </a:buClr>
            </a:pPr>
            <a:r>
              <a:rPr lang="en-US" i="1" dirty="0">
                <a:effectLst/>
                <a:latin typeface="Cambria"/>
                <a:cs typeface="Cambria"/>
              </a:rPr>
              <a:t>No right or wrong, only better or worse</a:t>
            </a:r>
          </a:p>
          <a:p>
            <a:pPr lvl="1" algn="ctr">
              <a:lnSpc>
                <a:spcPct val="150000"/>
              </a:lnSpc>
              <a:buClr>
                <a:srgbClr val="4194A2"/>
              </a:buClr>
            </a:pPr>
            <a:r>
              <a:rPr lang="en-US" i="1" dirty="0">
                <a:effectLst/>
                <a:latin typeface="Cambria"/>
                <a:cs typeface="Cambria"/>
              </a:rPr>
              <a:t>Key to success is collaboration &amp;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4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838200"/>
          </a:xfrm>
        </p:spPr>
        <p:txBody>
          <a:bodyPr/>
          <a:lstStyle/>
          <a:p>
            <a:r>
              <a:rPr lang="en-US" sz="3600" dirty="0" smtClean="0">
                <a:effectLst/>
                <a:latin typeface="Cambria"/>
                <a:cs typeface="Cambria"/>
              </a:rPr>
              <a:t>Collaborative Local Governance</a:t>
            </a:r>
            <a:endParaRPr lang="en-US" sz="3600" dirty="0">
              <a:effectLst/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76800"/>
          </a:xfrm>
        </p:spPr>
        <p:txBody>
          <a:bodyPr/>
          <a:lstStyle/>
          <a:p>
            <a:r>
              <a:rPr lang="en-US" sz="2800" dirty="0" smtClean="0">
                <a:effectLst/>
                <a:latin typeface="Cambria"/>
                <a:cs typeface="Cambria"/>
              </a:rPr>
              <a:t>Addressing community issues as a community-wide responsibility and activity</a:t>
            </a:r>
          </a:p>
          <a:p>
            <a:pPr lvl="1">
              <a:buClr>
                <a:srgbClr val="0000FF"/>
              </a:buClr>
              <a:buFont typeface="Wingdings" charset="2"/>
              <a:buChar char="q"/>
            </a:pPr>
            <a:r>
              <a:rPr lang="en-US" sz="2400" i="1" dirty="0" smtClean="0">
                <a:effectLst/>
                <a:latin typeface="Cambria"/>
                <a:cs typeface="Cambria"/>
              </a:rPr>
              <a:t>elected officials, citizens, and community organizations all have a role…and a responsibility…to address community issues</a:t>
            </a:r>
          </a:p>
          <a:p>
            <a:pPr lvl="1"/>
            <a:endParaRPr lang="en-US" sz="1200" i="1" dirty="0" smtClean="0">
              <a:effectLst/>
              <a:latin typeface="Cambria"/>
              <a:cs typeface="Cambria"/>
            </a:endParaRPr>
          </a:p>
          <a:p>
            <a:r>
              <a:rPr lang="en-US" sz="2800" dirty="0" smtClean="0">
                <a:effectLst/>
                <a:latin typeface="Cambria"/>
                <a:cs typeface="Cambria"/>
              </a:rPr>
              <a:t>Assumptions</a:t>
            </a:r>
          </a:p>
          <a:p>
            <a:pPr lvl="1">
              <a:buClr>
                <a:srgbClr val="0000FF"/>
              </a:buClr>
              <a:buFont typeface="Wingdings" charset="2"/>
              <a:buChar char="q"/>
            </a:pPr>
            <a:r>
              <a:rPr lang="en-US" sz="2400" i="1" dirty="0">
                <a:effectLst/>
                <a:latin typeface="Cambria"/>
                <a:cs typeface="Cambria"/>
              </a:rPr>
              <a:t>Regardless of demographic makeup, communities are highly diverse, in terms of needs and perspectives</a:t>
            </a:r>
          </a:p>
          <a:p>
            <a:pPr lvl="1">
              <a:buClr>
                <a:srgbClr val="0000FF"/>
              </a:buClr>
              <a:buFont typeface="Wingdings" charset="2"/>
              <a:buChar char="q"/>
            </a:pPr>
            <a:r>
              <a:rPr lang="en-US" sz="2400" i="1" dirty="0" smtClean="0">
                <a:effectLst/>
                <a:latin typeface="Cambria"/>
                <a:cs typeface="Cambria"/>
              </a:rPr>
              <a:t>The </a:t>
            </a:r>
            <a:r>
              <a:rPr lang="en-US" sz="2400" i="1" dirty="0">
                <a:effectLst/>
                <a:latin typeface="Cambria"/>
                <a:cs typeface="Cambria"/>
              </a:rPr>
              <a:t>best local policy </a:t>
            </a:r>
            <a:r>
              <a:rPr lang="en-US" sz="2400" i="1" dirty="0" smtClean="0">
                <a:effectLst/>
                <a:latin typeface="Cambria"/>
                <a:cs typeface="Cambria"/>
              </a:rPr>
              <a:t>decisions are those which are well-informed by the broadest set of perspectives, and which address the </a:t>
            </a:r>
            <a:r>
              <a:rPr lang="en-US" sz="2400" i="1" dirty="0">
                <a:effectLst/>
                <a:latin typeface="Cambria"/>
                <a:cs typeface="Cambria"/>
              </a:rPr>
              <a:t>broadest set of community </a:t>
            </a:r>
            <a:r>
              <a:rPr lang="en-US" sz="2400" i="1" dirty="0" smtClean="0">
                <a:effectLst/>
                <a:latin typeface="Cambria"/>
                <a:cs typeface="Cambria"/>
              </a:rPr>
              <a:t>needs</a:t>
            </a:r>
            <a:endParaRPr lang="en-US" sz="2400" i="1" dirty="0">
              <a:effectLst/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6445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838200"/>
          </a:xfrm>
        </p:spPr>
        <p:txBody>
          <a:bodyPr/>
          <a:lstStyle/>
          <a:p>
            <a:r>
              <a:rPr lang="en-US" sz="3600" dirty="0" smtClean="0">
                <a:effectLst/>
              </a:rPr>
              <a:t>Collaborative Local Governance Provides a Way…</a:t>
            </a:r>
            <a:br>
              <a:rPr lang="en-US" sz="3600" dirty="0" smtClean="0">
                <a:effectLst/>
              </a:rPr>
            </a:b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8839200" cy="3810000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...to address the challenge of wicked </a:t>
            </a:r>
            <a:r>
              <a:rPr lang="en-US" sz="2800" dirty="0">
                <a:effectLst/>
              </a:rPr>
              <a:t>problems;</a:t>
            </a:r>
          </a:p>
          <a:p>
            <a:endParaRPr lang="en-US" sz="1600" dirty="0">
              <a:effectLst/>
            </a:endParaRPr>
          </a:p>
          <a:p>
            <a:pPr>
              <a:buClr>
                <a:srgbClr val="4194A2"/>
              </a:buClr>
            </a:pPr>
            <a:r>
              <a:rPr lang="en-US" sz="2800" dirty="0" smtClean="0">
                <a:effectLst/>
              </a:rPr>
              <a:t>…to get citizens and </a:t>
            </a:r>
            <a:r>
              <a:rPr lang="en-US" sz="2800" dirty="0">
                <a:effectLst/>
              </a:rPr>
              <a:t>civic </a:t>
            </a:r>
            <a:r>
              <a:rPr lang="en-US" sz="2800" dirty="0" smtClean="0">
                <a:effectLst/>
              </a:rPr>
              <a:t>organizations involved in meaningful ways, to address community issues;</a:t>
            </a:r>
          </a:p>
          <a:p>
            <a:pPr>
              <a:buClr>
                <a:srgbClr val="4194A2"/>
              </a:buClr>
            </a:pPr>
            <a:endParaRPr lang="en-US" sz="1600" dirty="0" smtClean="0">
              <a:effectLst/>
            </a:endParaRPr>
          </a:p>
          <a:p>
            <a:pPr>
              <a:buClr>
                <a:srgbClr val="4194A2"/>
              </a:buClr>
            </a:pPr>
            <a:r>
              <a:rPr lang="en-US" sz="2800" dirty="0" smtClean="0">
                <a:effectLst/>
              </a:rPr>
              <a:t>…to name &amp; frame local issues, and deliberate around alternative actions with a clearer picture of community-wide needs &amp; interests;</a:t>
            </a:r>
          </a:p>
          <a:p>
            <a:pPr>
              <a:buClr>
                <a:srgbClr val="4194A2"/>
              </a:buClr>
            </a:pPr>
            <a:endParaRPr lang="en-US" sz="1600" dirty="0">
              <a:effectLst/>
            </a:endParaRPr>
          </a:p>
          <a:p>
            <a:endParaRPr lang="en-US" sz="1400" dirty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087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39762"/>
          </a:xfrm>
        </p:spPr>
        <p:txBody>
          <a:bodyPr/>
          <a:lstStyle/>
          <a:p>
            <a:r>
              <a:rPr lang="en-US" sz="3600" dirty="0">
                <a:effectLst/>
              </a:rPr>
              <a:t>Collaborative Local Governance Roles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0"/>
            <a:r>
              <a:rPr lang="en-US" sz="2800" dirty="0">
                <a:effectLst/>
              </a:rPr>
              <a:t>Local Elected Officials</a:t>
            </a:r>
          </a:p>
          <a:p>
            <a:pPr lvl="1"/>
            <a:r>
              <a:rPr lang="en-US" sz="2400" i="1" dirty="0">
                <a:effectLst/>
              </a:rPr>
              <a:t>Issue-namer and </a:t>
            </a:r>
            <a:r>
              <a:rPr lang="en-US" sz="2400" i="1" dirty="0" smtClean="0">
                <a:effectLst/>
              </a:rPr>
              <a:t>framer, convener, educator, dialogue participant, deliberator, learner, public engagement champion, decision-maker.</a:t>
            </a:r>
          </a:p>
          <a:p>
            <a:r>
              <a:rPr lang="en-US" sz="2800" dirty="0" smtClean="0">
                <a:effectLst/>
              </a:rPr>
              <a:t>Citizens</a:t>
            </a:r>
            <a:endParaRPr lang="en-US" sz="2800" dirty="0">
              <a:effectLst/>
            </a:endParaRPr>
          </a:p>
          <a:p>
            <a:pPr lvl="1"/>
            <a:r>
              <a:rPr lang="en-US" sz="2400" i="1" dirty="0" smtClean="0">
                <a:effectLst/>
              </a:rPr>
              <a:t>Issue-namer and framer, dialogue participant, </a:t>
            </a:r>
            <a:r>
              <a:rPr lang="en-US" sz="2400" i="1" dirty="0">
                <a:effectLst/>
              </a:rPr>
              <a:t>deliberator, learner, </a:t>
            </a:r>
            <a:r>
              <a:rPr lang="en-US" sz="2400" i="1" dirty="0" smtClean="0">
                <a:effectLst/>
              </a:rPr>
              <a:t>informer, voter.</a:t>
            </a:r>
            <a:endParaRPr lang="en-US" sz="2400" dirty="0">
              <a:effectLst/>
            </a:endParaRPr>
          </a:p>
          <a:p>
            <a:pPr lvl="0"/>
            <a:r>
              <a:rPr lang="en-US" sz="2800" dirty="0" smtClean="0">
                <a:effectLst/>
              </a:rPr>
              <a:t>Community-serving Organizations</a:t>
            </a:r>
            <a:endParaRPr lang="en-US" sz="2800" dirty="0">
              <a:effectLst/>
            </a:endParaRPr>
          </a:p>
          <a:p>
            <a:pPr lvl="1"/>
            <a:r>
              <a:rPr lang="en-US" sz="2400" i="1" dirty="0">
                <a:effectLst/>
              </a:rPr>
              <a:t>Issue-namer and </a:t>
            </a:r>
            <a:r>
              <a:rPr lang="en-US" sz="2400" i="1" dirty="0" smtClean="0">
                <a:effectLst/>
              </a:rPr>
              <a:t>framer, convener, </a:t>
            </a:r>
            <a:r>
              <a:rPr lang="en-US" sz="2400" i="1" dirty="0">
                <a:effectLst/>
              </a:rPr>
              <a:t>dialogue </a:t>
            </a:r>
            <a:r>
              <a:rPr lang="en-US" sz="2400" i="1" dirty="0" smtClean="0">
                <a:effectLst/>
              </a:rPr>
              <a:t>participant, </a:t>
            </a:r>
            <a:r>
              <a:rPr lang="en-US" sz="2400" i="1" dirty="0">
                <a:effectLst/>
              </a:rPr>
              <a:t>deliberator, </a:t>
            </a:r>
            <a:r>
              <a:rPr lang="en-US" sz="2400" i="1" dirty="0" smtClean="0">
                <a:effectLst/>
              </a:rPr>
              <a:t>learner, educator.</a:t>
            </a:r>
            <a:endParaRPr lang="en-US" sz="24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02998"/>
      </p:ext>
    </p:extLst>
  </p:cSld>
  <p:clrMapOvr>
    <a:masterClrMapping/>
  </p:clrMapOvr>
</p:sld>
</file>

<file path=ppt/theme/theme1.xml><?xml version="1.0" encoding="utf-8"?>
<a:theme xmlns:a="http://schemas.openxmlformats.org/drawingml/2006/main" name="LGC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986</Words>
  <Application>Microsoft Office PowerPoint</Application>
  <PresentationFormat>On-screen Show (4:3)</PresentationFormat>
  <Paragraphs>191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LGC</vt:lpstr>
      <vt:lpstr>Civility and Civil Dialogue in Local Government</vt:lpstr>
      <vt:lpstr>Today’s Local Governance Environment</vt:lpstr>
      <vt:lpstr>Traditional Local Governance Roles</vt:lpstr>
      <vt:lpstr>Traditional Local Governance Challenges</vt:lpstr>
      <vt:lpstr>Problem Types</vt:lpstr>
      <vt:lpstr>Wicked Problems (Type III)</vt:lpstr>
      <vt:lpstr>Collaborative Local Governance</vt:lpstr>
      <vt:lpstr>Collaborative Local Governance Provides a Way… </vt:lpstr>
      <vt:lpstr>Collaborative Local Governance Roles</vt:lpstr>
      <vt:lpstr>Why Engage the Public More?</vt:lpstr>
      <vt:lpstr>Citizen Engagement Values International Association of Public Participation (IAP2)</vt:lpstr>
      <vt:lpstr>Citizen Engagement Values</vt:lpstr>
      <vt:lpstr>Civility in Public Discourse</vt:lpstr>
      <vt:lpstr>It’s easy for incivility to develop!</vt:lpstr>
      <vt:lpstr>What’s the civility payoff?</vt:lpstr>
      <vt:lpstr>A Synopsis of Civility Principles </vt:lpstr>
      <vt:lpstr>A Synopsis of Civility Principles </vt:lpstr>
      <vt:lpstr>A Synopsis of Civility Principles </vt:lpstr>
      <vt:lpstr>Citizen Engagement</vt:lpstr>
      <vt:lpstr>Examples of Public Engagement Strategies</vt:lpstr>
      <vt:lpstr>Leadership Opportunities for Local Leaders</vt:lpstr>
      <vt:lpstr>Questions and Discussion</vt:lpstr>
      <vt:lpstr>Civility and Civil Dialogue in Local Government</vt:lpstr>
    </vt:vector>
  </TitlesOfParts>
  <Company>UWCX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Langdon, Eileen</dc:creator>
  <cp:lastModifiedBy>toshiba</cp:lastModifiedBy>
  <cp:revision>173</cp:revision>
  <cp:lastPrinted>2013-12-17T16:08:35Z</cp:lastPrinted>
  <dcterms:created xsi:type="dcterms:W3CDTF">2013-09-06T14:28:40Z</dcterms:created>
  <dcterms:modified xsi:type="dcterms:W3CDTF">2020-11-11T04:47:48Z</dcterms:modified>
</cp:coreProperties>
</file>